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59" d="100"/>
          <a:sy n="59" d="100"/>
        </p:scale>
        <p:origin x="233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IE HEITKAMP" userId="bf8f6494-dde3-4085-bca1-d466578b296e" providerId="ADAL" clId="{F6E6CEDE-A2C9-44DE-B7D0-381EFCA1EED1}"/>
    <pc:docChg chg="modSld">
      <pc:chgData name="JAMIE HEITKAMP" userId="bf8f6494-dde3-4085-bca1-d466578b296e" providerId="ADAL" clId="{F6E6CEDE-A2C9-44DE-B7D0-381EFCA1EED1}" dt="2023-11-02T12:04:20.263" v="0" actId="1076"/>
      <pc:docMkLst>
        <pc:docMk/>
      </pc:docMkLst>
      <pc:sldChg chg="modSp">
        <pc:chgData name="JAMIE HEITKAMP" userId="bf8f6494-dde3-4085-bca1-d466578b296e" providerId="ADAL" clId="{F6E6CEDE-A2C9-44DE-B7D0-381EFCA1EED1}" dt="2023-11-02T12:04:20.263" v="0" actId="1076"/>
        <pc:sldMkLst>
          <pc:docMk/>
          <pc:sldMk cId="1850711598" sldId="256"/>
        </pc:sldMkLst>
        <pc:spChg chg="mod">
          <ac:chgData name="JAMIE HEITKAMP" userId="bf8f6494-dde3-4085-bca1-d466578b296e" providerId="ADAL" clId="{F6E6CEDE-A2C9-44DE-B7D0-381EFCA1EED1}" dt="2023-11-02T12:04:20.263" v="0" actId="1076"/>
          <ac:spMkLst>
            <pc:docMk/>
            <pc:sldMk cId="1850711598" sldId="256"/>
            <ac:spMk id="7" creationId="{43453124-D529-495E-AC39-2370F7154F6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8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99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51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1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5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9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9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3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6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9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6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DEEED-4530-499C-A6C9-2BB35437176E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2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heitkamp@gcswave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A91FF-8534-41A2-BD39-68BEC4D6B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507" y="413341"/>
            <a:ext cx="7772400" cy="734274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BZipaDeeDooDah"/>
                <a:ea typeface="KBZipaDeeDooDah" panose="02000603000000000000" pitchFamily="2" charset="0"/>
              </a:rPr>
              <a:t>Unit 2 Text Set 1 Newsletter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8579D7-5D6C-4BA4-B619-BCF5164A9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236" y="1239353"/>
            <a:ext cx="1802099" cy="441973"/>
          </a:xfrm>
          <a:solidFill>
            <a:schemeClr val="tx1"/>
          </a:solidFill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Important Dates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935767-85D6-4344-B14F-5E9E2F9D0B6C}"/>
              </a:ext>
            </a:extLst>
          </p:cNvPr>
          <p:cNvSpPr/>
          <p:nvPr/>
        </p:nvSpPr>
        <p:spPr>
          <a:xfrm>
            <a:off x="423081" y="266131"/>
            <a:ext cx="6960358" cy="9526137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024E98-41D6-477B-BB3A-3D1687002985}"/>
              </a:ext>
            </a:extLst>
          </p:cNvPr>
          <p:cNvSpPr txBox="1"/>
          <p:nvPr/>
        </p:nvSpPr>
        <p:spPr>
          <a:xfrm>
            <a:off x="588399" y="3624130"/>
            <a:ext cx="1984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DECD727-CA04-4146-94B7-27F903FB818F}"/>
              </a:ext>
            </a:extLst>
          </p:cNvPr>
          <p:cNvSpPr txBox="1">
            <a:spLocks/>
          </p:cNvSpPr>
          <p:nvPr/>
        </p:nvSpPr>
        <p:spPr>
          <a:xfrm>
            <a:off x="2610231" y="1270677"/>
            <a:ext cx="4592933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Learning Targets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53124-D529-495E-AC39-2370F7154F67}"/>
              </a:ext>
            </a:extLst>
          </p:cNvPr>
          <p:cNvSpPr txBox="1"/>
          <p:nvPr/>
        </p:nvSpPr>
        <p:spPr>
          <a:xfrm>
            <a:off x="2567718" y="1702649"/>
            <a:ext cx="4867301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+mj-lt"/>
              </a:rPr>
              <a:t>I can refer to details and examples in a text when explaining what the text says explicitly and when drawing inferences from the text.</a:t>
            </a:r>
          </a:p>
          <a:p>
            <a:r>
              <a:rPr lang="en-US" sz="1100" b="1" dirty="0">
                <a:latin typeface="+mj-lt"/>
              </a:rPr>
              <a:t>I can interpret information presented visually, orally, or quantitively and explain how the information contributes to an understanding of the text.  </a:t>
            </a:r>
          </a:p>
          <a:p>
            <a:r>
              <a:rPr lang="en-US" sz="1100" b="1" dirty="0">
                <a:latin typeface="+mj-lt"/>
              </a:rPr>
              <a:t>I can determine the central idea of a text and explain how it is supported by relevant details.</a:t>
            </a:r>
          </a:p>
          <a:p>
            <a:r>
              <a:rPr lang="en-US" sz="1100" b="1" dirty="0">
                <a:latin typeface="+mj-lt"/>
              </a:rPr>
              <a:t>I can write an opinion piece where I introduce a topic, use reasons to develop a topic and provide a concluding statement.</a:t>
            </a:r>
          </a:p>
          <a:p>
            <a:r>
              <a:rPr lang="en-US" sz="1100" b="1" dirty="0">
                <a:latin typeface="+mj-lt"/>
              </a:rPr>
              <a:t>I can write complete sentences.</a:t>
            </a:r>
          </a:p>
          <a:p>
            <a:endParaRPr lang="en-US" sz="16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9EE1A1C-B65D-4595-B393-199D0C7FB1ED}"/>
              </a:ext>
            </a:extLst>
          </p:cNvPr>
          <p:cNvSpPr txBox="1">
            <a:spLocks/>
          </p:cNvSpPr>
          <p:nvPr/>
        </p:nvSpPr>
        <p:spPr>
          <a:xfrm>
            <a:off x="715014" y="8543499"/>
            <a:ext cx="6376491" cy="56480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  <a:latin typeface="KBZipaDeeDooDah" panose="02000603000000000000" pitchFamily="2" charset="0"/>
                <a:ea typeface="KBZipaDeeDooDah" panose="02000603000000000000" pitchFamily="2" charset="0"/>
              </a:rPr>
              <a:t>Contact Information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034592-6D83-4A13-9CF9-E205DC21D9F6}"/>
              </a:ext>
            </a:extLst>
          </p:cNvPr>
          <p:cNvSpPr txBox="1"/>
          <p:nvPr/>
        </p:nvSpPr>
        <p:spPr>
          <a:xfrm>
            <a:off x="657650" y="9033912"/>
            <a:ext cx="643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KG Call Me Maybe" panose="02000000000000000000" pitchFamily="2" charset="0"/>
              </a:rPr>
              <a:t>Phone: 937-548-2815   ext. 3227              Email: </a:t>
            </a:r>
            <a:r>
              <a:rPr lang="en-US" sz="2400" b="1" dirty="0">
                <a:latin typeface="KG Call Me Maybe" panose="02000000000000000000" pitchFamily="2" charset="0"/>
                <a:hlinkClick r:id="rId2"/>
              </a:rPr>
              <a:t>jheitkamp@gcswave.com</a:t>
            </a:r>
            <a:endParaRPr lang="en-US" sz="2400" b="1" dirty="0">
              <a:latin typeface="KG Call Me Maybe" panose="02000000000000000000" pitchFamily="2" charset="0"/>
            </a:endParaRPr>
          </a:p>
          <a:p>
            <a:pPr algn="ctr"/>
            <a:r>
              <a:rPr lang="en-US" sz="2400" b="1">
                <a:latin typeface="KG Call Me Maybe" panose="02000000000000000000" pitchFamily="2" charset="0"/>
              </a:rPr>
              <a:t>Message through Remind</a:t>
            </a:r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15A5AAE-74BA-402B-B148-0DCAEEFF0A32}"/>
              </a:ext>
            </a:extLst>
          </p:cNvPr>
          <p:cNvSpPr txBox="1">
            <a:spLocks/>
          </p:cNvSpPr>
          <p:nvPr/>
        </p:nvSpPr>
        <p:spPr>
          <a:xfrm>
            <a:off x="613830" y="3736631"/>
            <a:ext cx="3643967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Vocabulary Words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4227FD-FECC-433B-9529-7DA88B7334CD}"/>
              </a:ext>
            </a:extLst>
          </p:cNvPr>
          <p:cNvSpPr txBox="1"/>
          <p:nvPr/>
        </p:nvSpPr>
        <p:spPr>
          <a:xfrm>
            <a:off x="515038" y="1770350"/>
            <a:ext cx="20878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KG Call Me Maybe" panose="02000000000000000000" pitchFamily="2" charset="0"/>
              </a:rPr>
              <a:t>Nov. 7      Parent-Teacher Conferences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Nov. 9      Parent-Teacher Conferences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Nov. 14     Parent-Teacher Conferences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Nov. 16     Vocab Quiz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Nov. 22-24  No School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9A8B0A2-AAA8-4088-9749-9B144927444D}"/>
              </a:ext>
            </a:extLst>
          </p:cNvPr>
          <p:cNvSpPr txBox="1">
            <a:spLocks/>
          </p:cNvSpPr>
          <p:nvPr/>
        </p:nvSpPr>
        <p:spPr>
          <a:xfrm>
            <a:off x="4470259" y="3775133"/>
            <a:ext cx="2786317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Reading Skills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09D688-374D-458A-9B47-F602F91D74FC}"/>
              </a:ext>
            </a:extLst>
          </p:cNvPr>
          <p:cNvSpPr txBox="1"/>
          <p:nvPr/>
        </p:nvSpPr>
        <p:spPr>
          <a:xfrm>
            <a:off x="4458282" y="4276669"/>
            <a:ext cx="302831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KG Call Me Maybe" panose="02000000000000000000" pitchFamily="2" charset="0"/>
              </a:rPr>
              <a:t>Main Idea/Key Details:</a:t>
            </a:r>
          </a:p>
          <a:p>
            <a:r>
              <a:rPr lang="en-US" sz="1400" b="1" dirty="0">
                <a:latin typeface="Gill Sans MT" panose="020B0502020104020203" pitchFamily="34" charset="0"/>
              </a:rPr>
              <a:t>Main idea= Central Idea</a:t>
            </a:r>
          </a:p>
          <a:p>
            <a:r>
              <a:rPr lang="en-US" sz="1400" dirty="0">
                <a:latin typeface="Gill Sans MT" panose="020B0502020104020203" pitchFamily="34" charset="0"/>
              </a:rPr>
              <a:t>-What is the passage is mostly about? </a:t>
            </a:r>
          </a:p>
          <a:p>
            <a:r>
              <a:rPr lang="en-US" sz="1400" dirty="0">
                <a:latin typeface="Gill Sans MT" panose="020B0502020104020203" pitchFamily="34" charset="0"/>
              </a:rPr>
              <a:t>-What is the paragraph mostly about?</a:t>
            </a:r>
          </a:p>
          <a:p>
            <a:r>
              <a:rPr lang="en-US" sz="1400" b="1" dirty="0">
                <a:latin typeface="Gill Sans MT" panose="020B0502020104020203" pitchFamily="34" charset="0"/>
              </a:rPr>
              <a:t>-</a:t>
            </a:r>
            <a:r>
              <a:rPr lang="en-US" sz="1400" dirty="0">
                <a:latin typeface="Gill Sans MT" panose="020B0502020104020203" pitchFamily="34" charset="0"/>
              </a:rPr>
              <a:t>What is the main idea?</a:t>
            </a:r>
          </a:p>
          <a:p>
            <a:r>
              <a:rPr lang="en-US" sz="1400" dirty="0">
                <a:latin typeface="Gill Sans MT" panose="020B0502020104020203" pitchFamily="34" charset="0"/>
              </a:rPr>
              <a:t>-What is the central idea? </a:t>
            </a:r>
          </a:p>
          <a:p>
            <a:r>
              <a:rPr lang="en-US" sz="1400" b="1" dirty="0">
                <a:latin typeface="Gill Sans MT" panose="020B0502020104020203" pitchFamily="34" charset="0"/>
              </a:rPr>
              <a:t>Key details = Relevant Details</a:t>
            </a:r>
          </a:p>
          <a:p>
            <a:r>
              <a:rPr lang="en-US" sz="1400" b="1" dirty="0">
                <a:latin typeface="Gill Sans MT" panose="020B0502020104020203" pitchFamily="34" charset="0"/>
              </a:rPr>
              <a:t>-</a:t>
            </a:r>
            <a:r>
              <a:rPr lang="en-US" sz="1400" dirty="0">
                <a:latin typeface="Gill Sans MT" panose="020B0502020104020203" pitchFamily="34" charset="0"/>
              </a:rPr>
              <a:t>What are the key details?</a:t>
            </a:r>
          </a:p>
          <a:p>
            <a:r>
              <a:rPr lang="en-US" sz="1400" dirty="0">
                <a:latin typeface="Gill Sans MT" panose="020B0502020104020203" pitchFamily="34" charset="0"/>
              </a:rPr>
              <a:t>-Which details support the main idea?</a:t>
            </a:r>
          </a:p>
          <a:p>
            <a:r>
              <a:rPr lang="en-US" sz="1400" dirty="0">
                <a:latin typeface="Gill Sans MT" panose="020B0502020104020203" pitchFamily="34" charset="0"/>
              </a:rPr>
              <a:t>Prefixes/Suffixes</a:t>
            </a:r>
          </a:p>
          <a:p>
            <a:r>
              <a:rPr lang="en-US" sz="1400" dirty="0">
                <a:latin typeface="Gill Sans MT" panose="020B0502020104020203" pitchFamily="34" charset="0"/>
              </a:rPr>
              <a:t>-What is the prefix/suffix on the word?</a:t>
            </a:r>
          </a:p>
          <a:p>
            <a:r>
              <a:rPr lang="en-US" sz="1400" dirty="0">
                <a:latin typeface="Gill Sans MT" panose="020B0502020104020203" pitchFamily="34" charset="0"/>
              </a:rPr>
              <a:t>-What does the prefix/suffix mean?  </a:t>
            </a:r>
          </a:p>
          <a:p>
            <a:endParaRPr lang="en-US" sz="1400" dirty="0">
              <a:latin typeface="Gill Sans MT" panose="020B0502020104020203" pitchFamily="34" charset="0"/>
            </a:endParaRPr>
          </a:p>
          <a:p>
            <a:endParaRPr lang="en-US" sz="1400" b="1" dirty="0">
              <a:latin typeface="KG Call Me Maybe" panose="02000000000000000000" pitchFamily="2" charset="0"/>
            </a:endParaRPr>
          </a:p>
          <a:p>
            <a:endParaRPr lang="en-US" sz="4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  <a:p>
            <a:r>
              <a:rPr lang="en-US" sz="2400" b="1" dirty="0">
                <a:latin typeface="KG Call Me Maybe" panose="02000000000000000000" pitchFamily="2" charset="0"/>
              </a:rPr>
              <a:t> </a:t>
            </a: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E025B4-77DD-4E97-B551-945AA35E27CE}"/>
              </a:ext>
            </a:extLst>
          </p:cNvPr>
          <p:cNvSpPr txBox="1"/>
          <p:nvPr/>
        </p:nvSpPr>
        <p:spPr>
          <a:xfrm>
            <a:off x="596974" y="4202499"/>
            <a:ext cx="3643967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camouflaged 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– hidden by looking like its surroundings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dribble- 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to flow or let flow in small drops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extraordinary 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– very unusual or remarkable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poisonous 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– harms or kills by chemical action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pounce 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- to leap or spring suddenly in attack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predator 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– an animal that lives by hunting other animals for food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prey- 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an animal that is hunted by another animal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vibrations 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– rapid motions back and forth or up and down</a:t>
            </a:r>
          </a:p>
          <a:p>
            <a:pPr fontAlgn="base"/>
            <a:endParaRPr lang="en-US" sz="1600" b="1" dirty="0">
              <a:latin typeface="Agency FB" panose="020B0503020202020204" pitchFamily="34" charset="0"/>
              <a:ea typeface="Cambria Math" panose="02040503050406030204" pitchFamily="18" charset="0"/>
            </a:endParaRPr>
          </a:p>
          <a:p>
            <a:pPr fontAlgn="base"/>
            <a:endParaRPr lang="en-US" sz="2000" b="1" dirty="0">
              <a:latin typeface="Agency FB" panose="020B05030202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4820EA7-8C33-4DAC-8784-FEEFEA13514F}"/>
              </a:ext>
            </a:extLst>
          </p:cNvPr>
          <p:cNvSpPr txBox="1">
            <a:spLocks/>
          </p:cNvSpPr>
          <p:nvPr/>
        </p:nvSpPr>
        <p:spPr>
          <a:xfrm>
            <a:off x="556135" y="7383761"/>
            <a:ext cx="2097764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Grammar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CFB09B-ED82-46E0-B497-09B3ADD7445E}"/>
              </a:ext>
            </a:extLst>
          </p:cNvPr>
          <p:cNvSpPr txBox="1"/>
          <p:nvPr/>
        </p:nvSpPr>
        <p:spPr>
          <a:xfrm>
            <a:off x="613830" y="7885106"/>
            <a:ext cx="217722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Independent  and  Dependent Clauses: 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E51B15CD-0F41-4D8C-8342-E4DCED23C6BB}"/>
              </a:ext>
            </a:extLst>
          </p:cNvPr>
          <p:cNvSpPr txBox="1">
            <a:spLocks/>
          </p:cNvSpPr>
          <p:nvPr/>
        </p:nvSpPr>
        <p:spPr>
          <a:xfrm>
            <a:off x="2802412" y="7370589"/>
            <a:ext cx="1606627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Writing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36262EA-A186-4C9D-A441-19C2811A542A}"/>
              </a:ext>
            </a:extLst>
          </p:cNvPr>
          <p:cNvSpPr txBox="1"/>
          <p:nvPr/>
        </p:nvSpPr>
        <p:spPr>
          <a:xfrm>
            <a:off x="2726213" y="7932895"/>
            <a:ext cx="175902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Opinion Writing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B8556A-1193-4B0F-AAC7-5AA642A59029}"/>
              </a:ext>
            </a:extLst>
          </p:cNvPr>
          <p:cNvSpPr txBox="1"/>
          <p:nvPr/>
        </p:nvSpPr>
        <p:spPr>
          <a:xfrm>
            <a:off x="4534518" y="7812562"/>
            <a:ext cx="26194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Read 20 minutes</a:t>
            </a:r>
          </a:p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Study vocabulary words</a:t>
            </a:r>
          </a:p>
          <a:p>
            <a:pPr fontAlgn="base"/>
            <a:r>
              <a:rPr lang="en-US" sz="1400" b="1" dirty="0" err="1">
                <a:latin typeface="Agency FB" panose="020B0503020202020204" pitchFamily="34" charset="0"/>
              </a:rPr>
              <a:t>ixL</a:t>
            </a:r>
            <a:r>
              <a:rPr lang="en-US" sz="1400" b="1" dirty="0">
                <a:latin typeface="Agency FB" panose="020B0503020202020204" pitchFamily="34" charset="0"/>
              </a:rPr>
              <a:t> Skill Plans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CC4DFEB0-1CC6-4959-A1E2-BF631EFB5B73}"/>
              </a:ext>
            </a:extLst>
          </p:cNvPr>
          <p:cNvSpPr txBox="1">
            <a:spLocks/>
          </p:cNvSpPr>
          <p:nvPr/>
        </p:nvSpPr>
        <p:spPr>
          <a:xfrm>
            <a:off x="4534517" y="7379621"/>
            <a:ext cx="2684975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At Home Practice Ideas</a:t>
            </a:r>
          </a:p>
        </p:txBody>
      </p:sp>
    </p:spTree>
    <p:extLst>
      <p:ext uri="{BB962C8B-B14F-4D97-AF65-F5344CB8AC3E}">
        <p14:creationId xmlns:p14="http://schemas.microsoft.com/office/powerpoint/2010/main" val="1850711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b4c8f522-c1be-41eb-bf4d-a9c34f20f00c" xsi:nil="true"/>
    <Math_Settings xmlns="b4c8f522-c1be-41eb-bf4d-a9c34f20f00c" xsi:nil="true"/>
    <Owner xmlns="b4c8f522-c1be-41eb-bf4d-a9c34f20f00c">
      <UserInfo>
        <DisplayName/>
        <AccountId xsi:nil="true"/>
        <AccountType/>
      </UserInfo>
    </Owner>
    <Distribution_Groups xmlns="b4c8f522-c1be-41eb-bf4d-a9c34f20f00c" xsi:nil="true"/>
    <Invited_Students xmlns="b4c8f522-c1be-41eb-bf4d-a9c34f20f00c" xsi:nil="true"/>
    <DefaultSectionNames xmlns="b4c8f522-c1be-41eb-bf4d-a9c34f20f00c" xsi:nil="true"/>
    <FolderType xmlns="b4c8f522-c1be-41eb-bf4d-a9c34f20f00c" xsi:nil="true"/>
    <Student_Groups xmlns="b4c8f522-c1be-41eb-bf4d-a9c34f20f00c">
      <UserInfo>
        <DisplayName/>
        <AccountId xsi:nil="true"/>
        <AccountType/>
      </UserInfo>
    </Student_Groups>
    <Invited_Teachers xmlns="b4c8f522-c1be-41eb-bf4d-a9c34f20f00c" xsi:nil="true"/>
    <_activity xmlns="b4c8f522-c1be-41eb-bf4d-a9c34f20f00c" xsi:nil="true"/>
    <Templates xmlns="b4c8f522-c1be-41eb-bf4d-a9c34f20f00c" xsi:nil="true"/>
    <AppVersion xmlns="b4c8f522-c1be-41eb-bf4d-a9c34f20f00c" xsi:nil="true"/>
    <Is_Collaboration_Space_Locked xmlns="b4c8f522-c1be-41eb-bf4d-a9c34f20f00c" xsi:nil="true"/>
    <Self_Registration_Enabled xmlns="b4c8f522-c1be-41eb-bf4d-a9c34f20f00c" xsi:nil="true"/>
    <Has_Teacher_Only_SectionGroup xmlns="b4c8f522-c1be-41eb-bf4d-a9c34f20f00c" xsi:nil="true"/>
    <CultureName xmlns="b4c8f522-c1be-41eb-bf4d-a9c34f20f00c" xsi:nil="true"/>
    <Students xmlns="b4c8f522-c1be-41eb-bf4d-a9c34f20f00c">
      <UserInfo>
        <DisplayName/>
        <AccountId xsi:nil="true"/>
        <AccountType/>
      </UserInfo>
    </Students>
    <TeamsChannelId xmlns="b4c8f522-c1be-41eb-bf4d-a9c34f20f00c" xsi:nil="true"/>
    <IsNotebookLocked xmlns="b4c8f522-c1be-41eb-bf4d-a9c34f20f00c" xsi:nil="true"/>
    <Self_Registration_Enabled0 xmlns="b4c8f522-c1be-41eb-bf4d-a9c34f20f00c" xsi:nil="true"/>
    <NotebookType xmlns="b4c8f522-c1be-41eb-bf4d-a9c34f20f00c" xsi:nil="true"/>
    <Teachers xmlns="b4c8f522-c1be-41eb-bf4d-a9c34f20f00c">
      <UserInfo>
        <DisplayName/>
        <AccountId xsi:nil="true"/>
        <AccountType/>
      </UserInfo>
    </Teach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82BB49505424BA381E34161910C4D" ma:contentTypeVersion="36" ma:contentTypeDescription="Create a new document." ma:contentTypeScope="" ma:versionID="35b5e9873de11541843aaaa750134e8d">
  <xsd:schema xmlns:xsd="http://www.w3.org/2001/XMLSchema" xmlns:xs="http://www.w3.org/2001/XMLSchema" xmlns:p="http://schemas.microsoft.com/office/2006/metadata/properties" xmlns:ns3="b4c8f522-c1be-41eb-bf4d-a9c34f20f00c" xmlns:ns4="9c019b88-2f71-46c9-8782-b6379448d859" targetNamespace="http://schemas.microsoft.com/office/2006/metadata/properties" ma:root="true" ma:fieldsID="609bbfbd7c4c9a2da5fe0e2ed1561aab" ns3:_="" ns4:_="">
    <xsd:import namespace="b4c8f522-c1be-41eb-bf4d-a9c34f20f00c"/>
    <xsd:import namespace="9c019b88-2f71-46c9-8782-b6379448d859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TeamsChannelId" minOccurs="0"/>
                <xsd:element ref="ns3:Math_Settings" minOccurs="0"/>
                <xsd:element ref="ns3:Templates" minOccurs="0"/>
                <xsd:element ref="ns3:Distribution_Groups" minOccurs="0"/>
                <xsd:element ref="ns3:LMS_Mappings" minOccurs="0"/>
                <xsd:element ref="ns3:Self_Registration_Enabled0" minOccurs="0"/>
                <xsd:element ref="ns3:Is_Collaboration_Space_Locked" minOccurs="0"/>
                <xsd:element ref="ns3:IsNotebookLocked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c8f522-c1be-41eb-bf4d-a9c34f20f00c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MediaServiceMetadata" ma:index="2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eamsChannelId" ma:index="33" nillable="true" ma:displayName="Teams Channel Id" ma:internalName="TeamsChannelId">
      <xsd:simpleType>
        <xsd:restriction base="dms:Text"/>
      </xsd:simpleType>
    </xsd:element>
    <xsd:element name="Math_Settings" ma:index="34" nillable="true" ma:displayName="Math Settings" ma:internalName="Math_Settings">
      <xsd:simpleType>
        <xsd:restriction base="dms:Text"/>
      </xsd:simpleType>
    </xsd:element>
    <xsd:element name="Templates" ma:index="35" nillable="true" ma:displayName="Templates" ma:internalName="Templates">
      <xsd:simpleType>
        <xsd:restriction base="dms:Note">
          <xsd:maxLength value="255"/>
        </xsd:restriction>
      </xsd:simpleType>
    </xsd:element>
    <xsd:element name="Distribution_Groups" ma:index="3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7" nillable="true" ma:displayName="LMS Mappings" ma:internalName="LMS_Mappings">
      <xsd:simpleType>
        <xsd:restriction base="dms:Note">
          <xsd:maxLength value="255"/>
        </xsd:restriction>
      </xsd:simpleType>
    </xsd:element>
    <xsd:element name="Self_Registration_Enabled0" ma:index="38" nillable="true" ma:displayName="Self Registration Enabled" ma:internalName="Self_Registration_Enabled0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ObjectDetectorVersions" ma:index="4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019b88-2f71-46c9-8782-b6379448d859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81924E-A690-4399-BFCC-B1462A91354D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9c019b88-2f71-46c9-8782-b6379448d859"/>
    <ds:schemaRef ds:uri="b4c8f522-c1be-41eb-bf4d-a9c34f20f00c"/>
    <ds:schemaRef ds:uri="http://www.w3.org/XML/1998/namespace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47075C1-A6A6-4452-930E-55EB6DDCDF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81CD03-9C7F-48D7-A3A8-F6486DA4CC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c8f522-c1be-41eb-bf4d-a9c34f20f00c"/>
    <ds:schemaRef ds:uri="9c019b88-2f71-46c9-8782-b6379448d8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15319</TotalTime>
  <Words>335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Agency FB</vt:lpstr>
      <vt:lpstr>Arial</vt:lpstr>
      <vt:lpstr>Calibri</vt:lpstr>
      <vt:lpstr>Calibri Light</vt:lpstr>
      <vt:lpstr>Cambria Math</vt:lpstr>
      <vt:lpstr>Eras Light ITC</vt:lpstr>
      <vt:lpstr>Gill Sans MT</vt:lpstr>
      <vt:lpstr>KBZipaDeeDooDah</vt:lpstr>
      <vt:lpstr>KG Call Me Maybe</vt:lpstr>
      <vt:lpstr>Office Theme</vt:lpstr>
      <vt:lpstr>Unit 2 Text Set 1 Newsletter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Newsletter</dc:title>
  <dc:creator>JAMIE HEITKAMP</dc:creator>
  <cp:lastModifiedBy>JAMIE HEITKAMP</cp:lastModifiedBy>
  <cp:revision>12</cp:revision>
  <cp:lastPrinted>2023-11-02T11:59:33Z</cp:lastPrinted>
  <dcterms:created xsi:type="dcterms:W3CDTF">2023-07-24T16:11:42Z</dcterms:created>
  <dcterms:modified xsi:type="dcterms:W3CDTF">2023-11-02T12:04:22Z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0x01010072782BB49505424BA381E34161910C4D</vt:lpwstr>
  </property>
</Properties>
</file>